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a3191ff2bd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a3191ff2bd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a3191ff2b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a3191ff2b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a3191ff2bd_0_1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a3191ff2bd_0_1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a3191ff2bd_0_1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a3191ff2bd_0_1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a3191ff2bd_0_1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a3191ff2bd_0_1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a3191ff2bd_0_1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a3191ff2bd_0_1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a3191ff2bd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a3191ff2bd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a3191ff2bd_0_1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a3191ff2bd_0_1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a3191ff2bd_0_1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a3191ff2bd_0_1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99400"/>
            <a:ext cx="8520600" cy="203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Business Report Presentation</a:t>
            </a:r>
            <a:endParaRPr b="1" sz="2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1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7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1875">
                <a:solidFill>
                  <a:schemeClr val="dk1"/>
                </a:solidFill>
              </a:rPr>
              <a:t>Topic:</a:t>
            </a:r>
            <a:r>
              <a:rPr lang="en" sz="1875">
                <a:solidFill>
                  <a:schemeClr val="dk1"/>
                </a:solidFill>
              </a:rPr>
              <a:t> Food Deserts in Black Communities</a:t>
            </a:r>
            <a:endParaRPr sz="187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1875">
                <a:solidFill>
                  <a:schemeClr val="dk1"/>
                </a:solidFill>
              </a:rPr>
              <a:t>Focus Area:</a:t>
            </a:r>
            <a:r>
              <a:rPr lang="en" sz="1875">
                <a:solidFill>
                  <a:schemeClr val="dk1"/>
                </a:solidFill>
              </a:rPr>
              <a:t> Washington, D.C. [Wards 7 &amp; 8]</a:t>
            </a:r>
            <a:endParaRPr sz="187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1875">
                <a:solidFill>
                  <a:schemeClr val="dk1"/>
                </a:solidFill>
              </a:rPr>
              <a:t>Course:</a:t>
            </a:r>
            <a:r>
              <a:rPr lang="en" sz="1875">
                <a:solidFill>
                  <a:schemeClr val="dk1"/>
                </a:solidFill>
              </a:rPr>
              <a:t> ENGL 009</a:t>
            </a:r>
            <a:endParaRPr sz="187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1875">
                <a:solidFill>
                  <a:schemeClr val="dk1"/>
                </a:solidFill>
              </a:rPr>
              <a:t>Presenter:</a:t>
            </a:r>
            <a:r>
              <a:rPr lang="en" sz="1875">
                <a:solidFill>
                  <a:schemeClr val="dk1"/>
                </a:solidFill>
              </a:rPr>
              <a:t> Basanta Baral</a:t>
            </a:r>
            <a:endParaRPr sz="187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" sz="1875">
                <a:solidFill>
                  <a:schemeClr val="dk1"/>
                </a:solidFill>
              </a:rPr>
              <a:t>Date:</a:t>
            </a:r>
            <a:r>
              <a:rPr lang="en" sz="1875">
                <a:solidFill>
                  <a:schemeClr val="dk1"/>
                </a:solidFill>
              </a:rPr>
              <a:t> 11/13/2025</a:t>
            </a:r>
            <a:endParaRPr sz="1875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2300"/>
          </a:p>
        </p:txBody>
      </p:sp>
      <p:pic>
        <p:nvPicPr>
          <p:cNvPr descr="food deserts in black communiies"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5100" y="0"/>
            <a:ext cx="38789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9EAFB8"/>
            </a:gs>
            <a:gs pos="100000">
              <a:srgbClr val="616D73"/>
            </a:gs>
          </a:gsLst>
          <a:lin ang="5400012" scaled="0"/>
        </a:gra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0" y="1152475"/>
            <a:ext cx="4204200" cy="39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Food deserts are the result of long-term inequities in investment, transportation, and access.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Creating lasting change requires:</a:t>
            </a:r>
            <a:endParaRPr sz="15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500">
                <a:solidFill>
                  <a:schemeClr val="dk1"/>
                </a:solidFill>
              </a:rPr>
              <a:t>Community-led solutions</a:t>
            </a:r>
            <a:endParaRPr sz="15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500">
                <a:solidFill>
                  <a:schemeClr val="dk1"/>
                </a:solidFill>
              </a:rPr>
              <a:t>Strong policy support</a:t>
            </a:r>
            <a:endParaRPr sz="15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500">
                <a:solidFill>
                  <a:schemeClr val="dk1"/>
                </a:solidFill>
              </a:rPr>
              <a:t>Sustainable funding</a:t>
            </a:r>
            <a:endParaRPr sz="15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500">
                <a:solidFill>
                  <a:schemeClr val="dk1"/>
                </a:solidFill>
              </a:rPr>
              <a:t>Collaboration across local partners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descr="Food deserts are the result of long-term inequities in investment, transportation, and access.&#10;Creating lasting change requires:&#10;Community-led solutions&#10;Strong policy support&#10;Sustainable funding&#10;Collaboration across local partners&#10;"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4275" y="133350"/>
            <a:ext cx="48768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9EAFB8"/>
            </a:gs>
            <a:gs pos="100000">
              <a:srgbClr val="616D7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1" lang="en" sz="1700"/>
              <a:t>What Food dessert is?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gradFill>
            <a:gsLst>
              <a:gs pos="0">
                <a:srgbClr val="9EAFB8"/>
              </a:gs>
              <a:gs pos="100000">
                <a:srgbClr val="616D73"/>
              </a:gs>
            </a:gsLst>
            <a:lin ang="5400012" scaled="0"/>
          </a:gra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Food deserts are areas where residents lack access to: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Affordable, healthy foods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Full-service grocery stores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Fresh fruits and vegetables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In Wards 7 &amp; 8, residents have travel long </a:t>
            </a:r>
            <a:br>
              <a:rPr lang="en" sz="1600">
                <a:solidFill>
                  <a:schemeClr val="dk1"/>
                </a:solidFill>
              </a:rPr>
            </a:br>
            <a:r>
              <a:rPr lang="en" sz="1600">
                <a:solidFill>
                  <a:schemeClr val="dk1"/>
                </a:solidFill>
              </a:rPr>
              <a:t>distances for basic groceries, harming physical and </a:t>
            </a:r>
            <a:br>
              <a:rPr lang="en" sz="1600">
                <a:solidFill>
                  <a:schemeClr val="dk1"/>
                </a:solidFill>
              </a:rPr>
            </a:br>
            <a:r>
              <a:rPr lang="en" sz="1600">
                <a:solidFill>
                  <a:schemeClr val="dk1"/>
                </a:solidFill>
              </a:rPr>
              <a:t>economic well-being.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  <p:pic>
        <p:nvPicPr>
          <p:cNvPr descr="food deserts in black communiies"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4150" y="29750"/>
            <a:ext cx="3429000" cy="508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0" y="897275"/>
            <a:ext cx="4983300" cy="40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Wards 7 &amp; 8 have very few full-service grocery stores.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Residents have to travel long distances for basic groceries.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Transportation barriers make accessing healthy food difficult.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Corner stores and fast-food restaurants dominate the area.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Leads to poor nutrition, higher food costs, and long-term health risks.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descr="food dessert problem in black communities"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5325" y="0"/>
            <a:ext cx="40286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9EAFB8"/>
            </a:gs>
            <a:gs pos="100000">
              <a:srgbClr val="616D73"/>
            </a:gs>
          </a:gsLst>
          <a:lin ang="5400012" scaled="0"/>
        </a:gra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matters?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Food deserts contribute to: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High rates of obesity, diabetes, and hypertension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Greater reliance on fast food and corner stores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Higher grocery costs and financial strain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Long-term health and economic inequities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This is a public health, economic, and social justice issue.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  <p:pic>
        <p:nvPicPr>
          <p:cNvPr descr="why this matters for black communities in food dessert"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8375" y="0"/>
            <a:ext cx="3525626" cy="501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9EAFB8"/>
            </a:gs>
            <a:gs pos="100000">
              <a:srgbClr val="616D73"/>
            </a:gs>
          </a:gsLst>
          <a:lin ang="5400012" scaled="0"/>
        </a:gra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rPr b="1" lang="en" sz="1700"/>
              <a:t>Who Is Mostly Affected?</a:t>
            </a:r>
            <a:endParaRPr b="1" sz="17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0" y="1152475"/>
            <a:ext cx="53838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Primary Community Affected: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Black and African American Communities of Wards 7 &amp; 8 in Washington, D.C.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Key Facts: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160,000+ residents, only 3 full-service grocery stores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51% of Ward 7 and 31% of Ward 8 live below poverty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Transportation barriers make access even harder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  <p:pic>
        <p:nvPicPr>
          <p:cNvPr descr="generate the graph based on this stats Primary Community Affected:&#10; • Black and African American residents of Wards 7 &amp; 8 in Washington, D.C.&#10;&#10;Key Facts:&#10; • 160,000+ residents, only 3 full-service grocery stores&#10; • 51% of Ward 7 and 31% of Ward 8 live below poverty&#10; • Transportation barriers make access even harder"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025" y="0"/>
            <a:ext cx="4955750" cy="508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9EAFB8"/>
            </a:gs>
            <a:gs pos="100000">
              <a:srgbClr val="616D73"/>
            </a:gs>
          </a:gsLst>
          <a:lin ang="5400012" scaled="0"/>
        </a:gra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b="1" lang="en" sz="1700"/>
              <a:t>Why It Exists (Root Causes)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0" y="1152475"/>
            <a:ext cx="5052300" cy="41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</a:rPr>
              <a:t>Food deserts are caused by structural inequities: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Historic redlining &amp; disinvestment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Commercial redlining → grocery chains avoiding these neighborhoods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Lack of transportation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Low access to financing for local entrepreneurs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  <p:pic>
        <p:nvPicPr>
          <p:cNvPr descr="root cause of food dessert"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3925" y="0"/>
            <a:ext cx="43400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9EAFB8"/>
            </a:gs>
            <a:gs pos="100000">
              <a:srgbClr val="616D73"/>
            </a:gs>
          </a:gsLst>
          <a:lin ang="5400012" scaled="0"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1629"/>
              <a:t>Current Efforts &amp; Why They Fall Short</a:t>
            </a:r>
            <a:endParaRPr b="1" sz="1629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620"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0" y="1152475"/>
            <a:ext cx="5604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Programs exist but are limited: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SNAP &amp; WIC = nutrition support but doesn’t create access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HFFI funding helps but progress is slow &amp; inconsistent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Nonprofits (DC Greens, Dreaming Out Loud) help but rely on unstable grants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Efforts lack long-term infrastructure and local ownership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/>
          </a:p>
        </p:txBody>
      </p:sp>
      <p:pic>
        <p:nvPicPr>
          <p:cNvPr descr="Programs exist but are limited:&#10;SNAP &amp; WIC = nutrition support but doesn’t create access&#10;HFFI funding helps but progress is slow &amp; inconsistent&#10;Nonprofits (DC Greens, Dreaming Out Loud) help but rely on unstable grants&#10;Efforts lack long-term infrastructure and local ownership&#10;"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4600" y="0"/>
            <a:ext cx="35394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9EAFB8"/>
            </a:gs>
            <a:gs pos="100000">
              <a:srgbClr val="616D73"/>
            </a:gs>
          </a:gsLst>
          <a:lin ang="5400012" scaled="0"/>
        </a:gra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rPr b="1" lang="en" sz="1700"/>
              <a:t>Possible Solutions</a:t>
            </a:r>
            <a:endParaRPr b="1" sz="17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0" y="1152475"/>
            <a:ext cx="4115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Several realistic, evidence-backed solutions include: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Community gardens &amp; urban farming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Mobile food markets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Tax incentives for grocery stores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Nutrition education programs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Community-owned cooperatives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500"/>
          </a:p>
        </p:txBody>
      </p:sp>
      <p:pic>
        <p:nvPicPr>
          <p:cNvPr descr="solutions Several realistic, evidence-backed solutions include:&#10;Community gardens &amp; urban farming&#10;Mobile food markets&#10;Tax incentives for grocery stores&#10;Nutrition education programs&#10;Community-owned cooperatives&#10;"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5350" y="18500"/>
            <a:ext cx="50286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9EAFB8"/>
            </a:gs>
            <a:gs pos="100000">
              <a:srgbClr val="616D73"/>
            </a:gs>
          </a:gsLst>
          <a:lin ang="5400012" scaled="0"/>
        </a:gra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rPr b="1" lang="en" sz="1700"/>
              <a:t>My Proposed Solution</a:t>
            </a:r>
            <a:endParaRPr b="1" sz="17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0" y="1152475"/>
            <a:ext cx="4790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A combined, community-driven approach:</a:t>
            </a:r>
            <a:endParaRPr sz="1600">
              <a:solidFill>
                <a:schemeClr val="dk1"/>
              </a:solidFill>
            </a:endParaRPr>
          </a:p>
          <a:p>
            <a:pPr indent="-32258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Short-term: Mobile food markets + urban gardens</a:t>
            </a:r>
            <a:endParaRPr sz="1600">
              <a:solidFill>
                <a:schemeClr val="dk1"/>
              </a:solidFill>
            </a:endParaRPr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Long-term:</a:t>
            </a:r>
            <a:endParaRPr sz="1600">
              <a:solidFill>
                <a:schemeClr val="dk1"/>
              </a:solidFill>
            </a:endParaRPr>
          </a:p>
          <a:p>
            <a:pPr indent="-32258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600">
                <a:solidFill>
                  <a:schemeClr val="dk1"/>
                </a:solidFill>
              </a:rPr>
              <a:t>A community-owned grocery cooperative</a:t>
            </a:r>
            <a:endParaRPr sz="1600">
              <a:solidFill>
                <a:schemeClr val="dk1"/>
              </a:solidFill>
            </a:endParaRPr>
          </a:p>
          <a:p>
            <a:pPr indent="-32258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600">
                <a:solidFill>
                  <a:schemeClr val="dk1"/>
                </a:solidFill>
              </a:rPr>
              <a:t>Supported by HFFI and USDA grants</a:t>
            </a:r>
            <a:endParaRPr sz="1600">
              <a:solidFill>
                <a:schemeClr val="dk1"/>
              </a:solidFill>
            </a:endParaRPr>
          </a:p>
          <a:p>
            <a:pPr indent="-32258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600">
                <a:solidFill>
                  <a:schemeClr val="dk1"/>
                </a:solidFill>
              </a:rPr>
              <a:t>Local jobs + economic independence</a:t>
            </a:r>
            <a:endParaRPr sz="1600">
              <a:solidFill>
                <a:schemeClr val="dk1"/>
              </a:solidFill>
            </a:endParaRPr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1600">
                <a:solidFill>
                  <a:schemeClr val="dk1"/>
                </a:solidFill>
              </a:rPr>
              <a:t>Partnerships: residents, nonprofits, city council, universities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This empowers communities instead of depending on outside systems.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  <p:pic>
        <p:nvPicPr>
          <p:cNvPr descr="A combined, community-driven approach:&#10;Short-term: Mobile food markets + urban gardens&#10;Long-term:&#10;A community-owned grocery cooperative&#10;Supported by HFFI and USDA grants&#10;Local jobs + economic independence&#10;Partnerships: residents, nonprofits, city council, universities&#10;This empowers communities instead of depending on outside systems.&#10;"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0100" y="0"/>
            <a:ext cx="43539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